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0275213" cy="4276725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470" userDrawn="1">
          <p15:clr>
            <a:srgbClr val="A4A3A4"/>
          </p15:clr>
        </p15:guide>
        <p15:guide id="2" pos="95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9" d="100"/>
          <a:sy n="19" d="100"/>
        </p:scale>
        <p:origin x="2988" y="54"/>
      </p:cViewPr>
      <p:guideLst>
        <p:guide orient="horz" pos="13470"/>
        <p:guide pos="95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6999180"/>
            <a:ext cx="25733931" cy="14889339"/>
          </a:xfrm>
          <a:prstGeom prst="rect">
            <a:avLst/>
          </a:prstGeom>
        </p:spPr>
        <p:txBody>
          <a:bodyPr anchor="b"/>
          <a:lstStyle>
            <a:lvl1pPr algn="ctr"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62709"/>
            <a:ext cx="22706410" cy="1032551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2261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942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6960"/>
            <a:ext cx="6528093" cy="36243268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6960"/>
            <a:ext cx="19205838" cy="3624326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620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1421" y="11384800"/>
            <a:ext cx="26112371" cy="27135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40676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62125"/>
            <a:ext cx="26112371" cy="17789985"/>
          </a:xfrm>
          <a:prstGeom prst="rect">
            <a:avLst/>
          </a:prstGeom>
        </p:spPr>
        <p:txBody>
          <a:bodyPr anchor="b"/>
          <a:lstStyle>
            <a:lvl1pPr>
              <a:defRPr sz="1986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20410"/>
            <a:ext cx="26112371" cy="935533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285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84800"/>
            <a:ext cx="12866966" cy="27135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84800"/>
            <a:ext cx="12866966" cy="27135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6994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6970"/>
            <a:ext cx="26112371" cy="826635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83919"/>
            <a:ext cx="12807832" cy="51380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21926"/>
            <a:ext cx="12807832" cy="2297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83919"/>
            <a:ext cx="12870909" cy="513800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21926"/>
            <a:ext cx="12870909" cy="22977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055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421" y="2276970"/>
            <a:ext cx="26112371" cy="8266358"/>
          </a:xfrm>
          <a:prstGeom prst="rect">
            <a:avLst/>
          </a:prstGeo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0565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91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57701"/>
            <a:ext cx="15326827" cy="30392467"/>
          </a:xfrm>
          <a:prstGeom prst="rect">
            <a:avLst/>
          </a:prstGeo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30175"/>
            <a:ext cx="9764544" cy="23769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51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1150"/>
            <a:ext cx="9764544" cy="9979025"/>
          </a:xfrm>
          <a:prstGeom prst="rect">
            <a:avLst/>
          </a:prstGeom>
        </p:spPr>
        <p:txBody>
          <a:bodyPr anchor="b"/>
          <a:lstStyle>
            <a:lvl1pPr>
              <a:defRPr sz="10595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57701"/>
            <a:ext cx="15326827" cy="3039246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30175"/>
            <a:ext cx="9764544" cy="237694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081421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35FCB2F9-9E1E-42FC-9381-0B9A3CFB98F8}" type="datetimeFigureOut">
              <a:rPr lang="ko-KR" altLang="en-US" smtClean="0"/>
              <a:t>2022-08-12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28665" y="39638914"/>
            <a:ext cx="10217884" cy="2276960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1381869" y="39638914"/>
            <a:ext cx="6811923" cy="2276960"/>
          </a:xfrm>
          <a:prstGeom prst="rect">
            <a:avLst/>
          </a:prstGeom>
        </p:spPr>
        <p:txBody>
          <a:bodyPr/>
          <a:lstStyle/>
          <a:p>
            <a:fld id="{A5DCE906-EC5C-4AA5-985B-5019C0420FA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620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>
            <a:extLst>
              <a:ext uri="{FF2B5EF4-FFF2-40B4-BE49-F238E27FC236}">
                <a16:creationId xmlns:a16="http://schemas.microsoft.com/office/drawing/2014/main" id="{AB150793-0A21-40DB-A30E-F6A63EE45D66}"/>
              </a:ext>
            </a:extLst>
          </p:cNvPr>
          <p:cNvSpPr/>
          <p:nvPr userDrawn="1"/>
        </p:nvSpPr>
        <p:spPr>
          <a:xfrm>
            <a:off x="-1" y="-1"/>
            <a:ext cx="30275214" cy="42767251"/>
          </a:xfrm>
          <a:prstGeom prst="rect">
            <a:avLst/>
          </a:prstGeom>
          <a:gradFill flip="none" rotWithShape="1">
            <a:gsLst>
              <a:gs pos="0">
                <a:srgbClr val="003399">
                  <a:shade val="30000"/>
                  <a:satMod val="115000"/>
                </a:srgbClr>
              </a:gs>
              <a:gs pos="50000">
                <a:srgbClr val="003399">
                  <a:shade val="67500"/>
                  <a:satMod val="115000"/>
                </a:srgbClr>
              </a:gs>
              <a:gs pos="100000">
                <a:schemeClr val="accent1">
                  <a:lumMod val="7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9" name="角丸四角形 6">
            <a:extLst>
              <a:ext uri="{FF2B5EF4-FFF2-40B4-BE49-F238E27FC236}">
                <a16:creationId xmlns:a16="http://schemas.microsoft.com/office/drawing/2014/main" id="{97D7E3E0-CDA7-432E-BB48-BA18BB059D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" y="3149599"/>
            <a:ext cx="30275213" cy="37539509"/>
          </a:xfrm>
          <a:prstGeom prst="roundRect">
            <a:avLst>
              <a:gd name="adj" fmla="val 2411"/>
            </a:avLst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lIns="129304" tIns="64651" rIns="129304" bIns="64651"/>
          <a:lstStyle/>
          <a:p>
            <a:endParaRPr lang="ja-JP" altLang="en-US" sz="3400" dirty="0">
              <a:ea typeface="MS PGothic" panose="020B0600070205080204" pitchFamily="34" charset="-128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3C0323B0-479C-431A-99C5-2246EC18500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05" y="-343441"/>
            <a:ext cx="3952913" cy="3952913"/>
          </a:xfrm>
          <a:prstGeom prst="rect">
            <a:avLst/>
          </a:prstGeom>
        </p:spPr>
      </p:pic>
      <p:pic>
        <p:nvPicPr>
          <p:cNvPr id="1026" name="Picture 2" descr="IEEE Announces Standards Project Addressing Data Privacy Processes and  Methodologies - DATAVERSITY">
            <a:extLst>
              <a:ext uri="{FF2B5EF4-FFF2-40B4-BE49-F238E27FC236}">
                <a16:creationId xmlns:a16="http://schemas.microsoft.com/office/drawing/2014/main" id="{A57C7B37-800A-42F6-B8DA-CCB3AFFCCE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518" y="39827200"/>
            <a:ext cx="5333375" cy="3943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D7BE0284-5103-421C-BFF3-6A4A3C28D9E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4033" y="39636852"/>
            <a:ext cx="7907168" cy="433934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00ECBCC-FE2D-40A2-A547-F9D78F6CB387}"/>
              </a:ext>
            </a:extLst>
          </p:cNvPr>
          <p:cNvSpPr txBox="1"/>
          <p:nvPr userDrawn="1"/>
        </p:nvSpPr>
        <p:spPr>
          <a:xfrm>
            <a:off x="9143999" y="1155343"/>
            <a:ext cx="20624801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4500" b="1" dirty="0">
                <a:solidFill>
                  <a:schemeClr val="bg1"/>
                </a:solidFill>
                <a:latin typeface="Adobe Caslon Pro" pitchFamily="18" charset="0"/>
                <a:cs typeface="Calibri" panose="020F0502020204030204" pitchFamily="34" charset="0"/>
              </a:rPr>
              <a:t>2022 IEEE International Symposium on  Radio-Frequency Integration Technology </a:t>
            </a:r>
          </a:p>
          <a:p>
            <a:pPr algn="l"/>
            <a:r>
              <a:rPr lang="en-US" altLang="ko-KR" sz="5000" dirty="0">
                <a:solidFill>
                  <a:schemeClr val="bg1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August 29 – 31, 2022 • Busan Korea • www.rfit2022.org</a:t>
            </a:r>
            <a:endParaRPr lang="ko-KR" altLang="en-US" sz="5000" dirty="0">
              <a:solidFill>
                <a:schemeClr val="bg1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684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1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1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1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1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470" userDrawn="1">
          <p15:clr>
            <a:srgbClr val="F26B43"/>
          </p15:clr>
        </p15:guide>
        <p15:guide id="2" pos="953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표 6">
            <a:extLst>
              <a:ext uri="{FF2B5EF4-FFF2-40B4-BE49-F238E27FC236}">
                <a16:creationId xmlns:a16="http://schemas.microsoft.com/office/drawing/2014/main" id="{1673DDFF-7EF2-4811-8417-6445D45CF9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651830"/>
              </p:ext>
            </p:extLst>
          </p:nvPr>
        </p:nvGraphicFramePr>
        <p:xfrm>
          <a:off x="3515017" y="16449731"/>
          <a:ext cx="9100458" cy="111461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3486">
                  <a:extLst>
                    <a:ext uri="{9D8B030D-6E8A-4147-A177-3AD203B41FA5}">
                      <a16:colId xmlns:a16="http://schemas.microsoft.com/office/drawing/2014/main" val="3130854374"/>
                    </a:ext>
                  </a:extLst>
                </a:gridCol>
                <a:gridCol w="3033486">
                  <a:extLst>
                    <a:ext uri="{9D8B030D-6E8A-4147-A177-3AD203B41FA5}">
                      <a16:colId xmlns:a16="http://schemas.microsoft.com/office/drawing/2014/main" val="3213943285"/>
                    </a:ext>
                  </a:extLst>
                </a:gridCol>
                <a:gridCol w="3033486">
                  <a:extLst>
                    <a:ext uri="{9D8B030D-6E8A-4147-A177-3AD203B41FA5}">
                      <a16:colId xmlns:a16="http://schemas.microsoft.com/office/drawing/2014/main" val="1441975507"/>
                    </a:ext>
                  </a:extLst>
                </a:gridCol>
              </a:tblGrid>
              <a:tr h="2723462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869279"/>
                  </a:ext>
                </a:extLst>
              </a:tr>
              <a:tr h="46800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&lt;Block Diagram&gt;</a:t>
                      </a:r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728117"/>
                  </a:ext>
                </a:extLst>
              </a:tr>
              <a:tr h="3708464">
                <a:tc gridSpan="3"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90789"/>
                  </a:ext>
                </a:extLst>
              </a:tr>
              <a:tr h="468000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&lt;Schematic&gt;</a:t>
                      </a:r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4738737"/>
                  </a:ext>
                </a:extLst>
              </a:tr>
              <a:tr h="277236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76033105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&lt;140-GHz Marchand Balun for </a:t>
                      </a:r>
                    </a:p>
                    <a:p>
                      <a:pPr algn="ctr" latinLnBrk="1"/>
                      <a:r>
                        <a:rPr lang="en-US" altLang="ko-KR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balnced</a:t>
                      </a:r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-input&gt;</a:t>
                      </a:r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&lt;Inter-Stage transformer </a:t>
                      </a:r>
                    </a:p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altLang="ko-K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</a:t>
                      </a:r>
                      <a:r>
                        <a:rPr lang="en-US" altLang="ko-KR" sz="2000" b="1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</a:t>
                      </a:r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Layout&gt;</a:t>
                      </a:r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&lt;Neutralization MOM capacitor</a:t>
                      </a:r>
                    </a:p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layout (</a:t>
                      </a:r>
                      <a:r>
                        <a:rPr lang="en-US" altLang="ko-KR" sz="2000" b="1" i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n-US" altLang="ko-KR" sz="2000" b="1" i="1" baseline="-25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1-6</a:t>
                      </a:r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)&gt;</a:t>
                      </a:r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4859326"/>
                  </a:ext>
                </a:extLst>
              </a:tr>
            </a:tbl>
          </a:graphicData>
        </a:graphic>
      </p:graphicFrame>
      <p:sp>
        <p:nvSpPr>
          <p:cNvPr id="33" name="직사각형 32">
            <a:extLst>
              <a:ext uri="{FF2B5EF4-FFF2-40B4-BE49-F238E27FC236}">
                <a16:creationId xmlns:a16="http://schemas.microsoft.com/office/drawing/2014/main" id="{0BB236F5-D1D3-4359-BF01-538B7FF5DC41}"/>
              </a:ext>
            </a:extLst>
          </p:cNvPr>
          <p:cNvSpPr/>
          <p:nvPr/>
        </p:nvSpPr>
        <p:spPr>
          <a:xfrm>
            <a:off x="17746847" y="8993075"/>
            <a:ext cx="9860929" cy="2186712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892" tIns="33946" rIns="67892" bIns="339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455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D55287DE-3F5A-44C9-B5FC-F6C0DE5F78A4}"/>
              </a:ext>
            </a:extLst>
          </p:cNvPr>
          <p:cNvSpPr/>
          <p:nvPr/>
        </p:nvSpPr>
        <p:spPr>
          <a:xfrm>
            <a:off x="3160264" y="8607581"/>
            <a:ext cx="9777861" cy="537538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892" tIns="33946" rIns="67892" bIns="339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455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8F497D-C0BE-41C9-B06E-47220924E423}"/>
              </a:ext>
            </a:extLst>
          </p:cNvPr>
          <p:cNvSpPr txBox="1"/>
          <p:nvPr/>
        </p:nvSpPr>
        <p:spPr>
          <a:xfrm>
            <a:off x="3217840" y="8718609"/>
            <a:ext cx="9720284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4339" indent="-424339">
              <a:spcBef>
                <a:spcPts val="1448"/>
              </a:spcBef>
              <a:buFont typeface="Arial" panose="020B0604020202020204" pitchFamily="34" charset="0"/>
              <a:buChar char="•"/>
            </a:pPr>
            <a:endParaRPr lang="en-US" altLang="ko-K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24339" indent="-424339">
              <a:spcBef>
                <a:spcPts val="1448"/>
              </a:spcBef>
              <a:buFont typeface="Arial" panose="020B0604020202020204" pitchFamily="34" charset="0"/>
              <a:buChar char="•"/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THz frequency range, especially </a:t>
            </a:r>
            <a:r>
              <a:rPr lang="en-US" altLang="ko-K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WR3.4 band (220-320 GHz</a:t>
            </a: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) attracts great interests in applications such as ultra-high-data-rate communication and ultra-high resolution radar systems</a:t>
            </a:r>
          </a:p>
          <a:p>
            <a:pPr marL="424339" indent="-424339">
              <a:spcBef>
                <a:spcPts val="1448"/>
              </a:spcBef>
              <a:buFont typeface="Arial" panose="020B0604020202020204" pitchFamily="34" charset="0"/>
              <a:buChar char="•"/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For these high-frequency systems, which employ transmitters or local oscillators as core components with signal generation, two key performance parameters are </a:t>
            </a:r>
            <a:r>
              <a:rPr lang="en-US" altLang="ko-KR" sz="2600" b="1" u="sng" dirty="0">
                <a:latin typeface="Arial" panose="020B0604020202020204" pitchFamily="34" charset="0"/>
                <a:cs typeface="Arial" panose="020B0604020202020204" pitchFamily="34" charset="0"/>
              </a:rPr>
              <a:t>output power and bandwidth</a:t>
            </a:r>
            <a:endParaRPr lang="en-US" altLang="ko-K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11F0A97E-0F78-423D-A595-BB4E113FFEA4}"/>
              </a:ext>
            </a:extLst>
          </p:cNvPr>
          <p:cNvSpPr/>
          <p:nvPr/>
        </p:nvSpPr>
        <p:spPr>
          <a:xfrm>
            <a:off x="3217840" y="15572793"/>
            <a:ext cx="9720285" cy="200182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455"/>
          </a:p>
        </p:txBody>
      </p:sp>
      <p:grpSp>
        <p:nvGrpSpPr>
          <p:cNvPr id="37" name="그룹 29">
            <a:extLst>
              <a:ext uri="{FF2B5EF4-FFF2-40B4-BE49-F238E27FC236}">
                <a16:creationId xmlns:a16="http://schemas.microsoft.com/office/drawing/2014/main" id="{E755F848-7E29-41D9-93E9-A1F872B599A6}"/>
              </a:ext>
            </a:extLst>
          </p:cNvPr>
          <p:cNvGrpSpPr>
            <a:grpSpLocks/>
          </p:cNvGrpSpPr>
          <p:nvPr/>
        </p:nvGrpSpPr>
        <p:grpSpPr bwMode="auto">
          <a:xfrm>
            <a:off x="3060262" y="8216466"/>
            <a:ext cx="9941694" cy="876938"/>
            <a:chOff x="1943100" y="4722813"/>
            <a:chExt cx="13565188" cy="1146175"/>
          </a:xfrm>
        </p:grpSpPr>
        <p:sp>
          <p:nvSpPr>
            <p:cNvPr id="38" name="AutoShape 68">
              <a:extLst>
                <a:ext uri="{FF2B5EF4-FFF2-40B4-BE49-F238E27FC236}">
                  <a16:creationId xmlns:a16="http://schemas.microsoft.com/office/drawing/2014/main" id="{FD41F979-083E-48AC-9FC3-0B875F331D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722813"/>
              <a:ext cx="13565188" cy="11461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DC752"/>
                </a:gs>
                <a:gs pos="100000">
                  <a:srgbClr val="17672A"/>
                </a:gs>
              </a:gsLst>
              <a:lin ang="5400000" scaled="1"/>
            </a:gradFill>
            <a:ln w="25400" algn="ctr">
              <a:solidFill>
                <a:srgbClr val="17672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/>
              <a:endParaRPr lang="ko-KR" altLang="en-US" sz="2376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39" name="Text Box 5">
              <a:extLst>
                <a:ext uri="{FF2B5EF4-FFF2-40B4-BE49-F238E27FC236}">
                  <a16:creationId xmlns:a16="http://schemas.microsoft.com/office/drawing/2014/main" id="{C1B1AD5C-EEB8-48F3-BE30-F0111C340D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188" y="4813617"/>
              <a:ext cx="13179425" cy="892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441" tIns="49721" rIns="99441" bIns="49721">
              <a:spAutoFit/>
            </a:bodyPr>
            <a:lstStyle>
              <a:lvl1pPr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</a:pPr>
              <a:r>
                <a:rPr lang="en-US" altLang="ko-KR" sz="3800" b="1" dirty="0">
                  <a:solidFill>
                    <a:schemeClr val="bg1"/>
                  </a:solidFill>
                  <a:latin typeface="Arial" charset="0"/>
                </a:rPr>
                <a:t>Introduction</a:t>
              </a:r>
            </a:p>
          </p:txBody>
        </p:sp>
      </p:grpSp>
      <p:sp>
        <p:nvSpPr>
          <p:cNvPr id="40" name="모서리가 둥근 직사각형 69">
            <a:extLst>
              <a:ext uri="{FF2B5EF4-FFF2-40B4-BE49-F238E27FC236}">
                <a16:creationId xmlns:a16="http://schemas.microsoft.com/office/drawing/2014/main" id="{3795F3C3-1417-4E34-B05F-A28B8AB9FCFB}"/>
              </a:ext>
            </a:extLst>
          </p:cNvPr>
          <p:cNvSpPr/>
          <p:nvPr/>
        </p:nvSpPr>
        <p:spPr bwMode="auto">
          <a:xfrm>
            <a:off x="3140264" y="12836728"/>
            <a:ext cx="9797861" cy="1335037"/>
          </a:xfrm>
          <a:prstGeom prst="roundRect">
            <a:avLst/>
          </a:prstGeom>
          <a:solidFill>
            <a:schemeClr val="bg1"/>
          </a:solidFill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7892" tIns="33946" rIns="67892" bIns="33946" numCol="1" rtlCol="0" anchor="t" anchorCtr="0" compatLnSpc="1">
            <a:prstTxWarp prst="textNoShape">
              <a:avLst/>
            </a:prstTxWarp>
          </a:bodyPr>
          <a:lstStyle/>
          <a:p>
            <a:pPr marL="591717" indent="-394871">
              <a:spcBef>
                <a:spcPts val="1448"/>
              </a:spcBef>
            </a:pPr>
            <a:r>
              <a:rPr lang="en-US" altLang="ko-KR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In this work, amplifier-frequency</a:t>
            </a:r>
            <a:r>
              <a:rPr lang="ko-KR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doubler chain operating around 280 GHz based on 65-nm CMOS technology has been developed for THz applications</a:t>
            </a:r>
          </a:p>
        </p:txBody>
      </p:sp>
      <p:grpSp>
        <p:nvGrpSpPr>
          <p:cNvPr id="41" name="그룹 29">
            <a:extLst>
              <a:ext uri="{FF2B5EF4-FFF2-40B4-BE49-F238E27FC236}">
                <a16:creationId xmlns:a16="http://schemas.microsoft.com/office/drawing/2014/main" id="{CBB4D048-F019-4F17-B93A-1425C7FAC837}"/>
              </a:ext>
            </a:extLst>
          </p:cNvPr>
          <p:cNvGrpSpPr>
            <a:grpSpLocks/>
          </p:cNvGrpSpPr>
          <p:nvPr/>
        </p:nvGrpSpPr>
        <p:grpSpPr bwMode="auto">
          <a:xfrm>
            <a:off x="3097252" y="15320670"/>
            <a:ext cx="9904704" cy="876938"/>
            <a:chOff x="1943100" y="4722813"/>
            <a:chExt cx="13565188" cy="1146175"/>
          </a:xfrm>
        </p:grpSpPr>
        <p:sp>
          <p:nvSpPr>
            <p:cNvPr id="42" name="AutoShape 68">
              <a:extLst>
                <a:ext uri="{FF2B5EF4-FFF2-40B4-BE49-F238E27FC236}">
                  <a16:creationId xmlns:a16="http://schemas.microsoft.com/office/drawing/2014/main" id="{65B94E70-1383-4EF7-B588-9D7BEC66F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722813"/>
              <a:ext cx="13565188" cy="11461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DC752"/>
                </a:gs>
                <a:gs pos="100000">
                  <a:srgbClr val="17672A"/>
                </a:gs>
              </a:gsLst>
              <a:lin ang="5400000" scaled="1"/>
            </a:gradFill>
            <a:ln w="25400" algn="ctr">
              <a:solidFill>
                <a:srgbClr val="17672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/>
              <a:endParaRPr lang="ko-KR" altLang="en-US" sz="2376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3" name="Text Box 5">
              <a:extLst>
                <a:ext uri="{FF2B5EF4-FFF2-40B4-BE49-F238E27FC236}">
                  <a16:creationId xmlns:a16="http://schemas.microsoft.com/office/drawing/2014/main" id="{73A2CA84-9F38-4F51-BA28-56EBE8BFF7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188" y="4813617"/>
              <a:ext cx="13179425" cy="892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441" tIns="49721" rIns="99441" bIns="49721">
              <a:spAutoFit/>
            </a:bodyPr>
            <a:lstStyle>
              <a:lvl1pPr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</a:pPr>
              <a:r>
                <a:rPr lang="en-US" altLang="ko-KR" sz="3800" b="1" dirty="0">
                  <a:solidFill>
                    <a:schemeClr val="bg1"/>
                  </a:solidFill>
                  <a:latin typeface="Arial" charset="0"/>
                </a:rPr>
                <a:t>Circuit Design</a:t>
              </a:r>
            </a:p>
          </p:txBody>
        </p:sp>
      </p:grpSp>
      <p:grpSp>
        <p:nvGrpSpPr>
          <p:cNvPr id="44" name="그룹 29">
            <a:extLst>
              <a:ext uri="{FF2B5EF4-FFF2-40B4-BE49-F238E27FC236}">
                <a16:creationId xmlns:a16="http://schemas.microsoft.com/office/drawing/2014/main" id="{44CA3183-03B9-454F-85E7-BC6B7B2564A5}"/>
              </a:ext>
            </a:extLst>
          </p:cNvPr>
          <p:cNvGrpSpPr>
            <a:grpSpLocks/>
          </p:cNvGrpSpPr>
          <p:nvPr/>
        </p:nvGrpSpPr>
        <p:grpSpPr bwMode="auto">
          <a:xfrm>
            <a:off x="17691984" y="8149536"/>
            <a:ext cx="10085410" cy="876938"/>
            <a:chOff x="1943100" y="4722813"/>
            <a:chExt cx="13565188" cy="1146175"/>
          </a:xfrm>
        </p:grpSpPr>
        <p:sp>
          <p:nvSpPr>
            <p:cNvPr id="45" name="AutoShape 68">
              <a:extLst>
                <a:ext uri="{FF2B5EF4-FFF2-40B4-BE49-F238E27FC236}">
                  <a16:creationId xmlns:a16="http://schemas.microsoft.com/office/drawing/2014/main" id="{20CB738C-2ECF-4A26-B984-7ED0F5B4B5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100" y="4722813"/>
              <a:ext cx="13565188" cy="1146175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DC752"/>
                </a:gs>
                <a:gs pos="100000">
                  <a:srgbClr val="17672A"/>
                </a:gs>
              </a:gsLst>
              <a:lin ang="5400000" scaled="1"/>
            </a:gradFill>
            <a:ln w="25400" algn="ctr">
              <a:solidFill>
                <a:srgbClr val="17672A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/>
              <a:endParaRPr lang="ko-KR" altLang="en-US" sz="2376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46" name="Text Box 5">
              <a:extLst>
                <a:ext uri="{FF2B5EF4-FFF2-40B4-BE49-F238E27FC236}">
                  <a16:creationId xmlns:a16="http://schemas.microsoft.com/office/drawing/2014/main" id="{B0291812-DBA3-4710-A9CC-B83715035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5188" y="4813617"/>
              <a:ext cx="13179425" cy="892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9441" tIns="49721" rIns="99441" bIns="49721">
              <a:spAutoFit/>
            </a:bodyPr>
            <a:lstStyle>
              <a:lvl1pPr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1pPr>
              <a:lvl2pPr marL="742950" indent="-28575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2pPr>
              <a:lvl3pPr marL="1143000" indent="-22860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3pPr>
              <a:lvl4pPr marL="1600200" indent="-22860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4pPr>
              <a:lvl5pPr marL="2057400" indent="-228600" defTabSz="3036888" eaLnBrk="0" hangingPunct="0"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5pPr>
              <a:lvl6pPr marL="25146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6pPr>
              <a:lvl7pPr marL="29718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7pPr>
              <a:lvl8pPr marL="34290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8pPr>
              <a:lvl9pPr marL="3886200" indent="-228600" algn="just" defTabSz="3036888" eaLnBrk="0" fontAlgn="t" hangingPunct="0">
                <a:spcBef>
                  <a:spcPct val="0"/>
                </a:spcBef>
                <a:spcAft>
                  <a:spcPct val="0"/>
                </a:spcAft>
                <a:defRPr sz="3300">
                  <a:solidFill>
                    <a:schemeClr val="tx1"/>
                  </a:solidFill>
                  <a:latin typeface="Times New Roman" pitchFamily="18" charset="0"/>
                  <a:ea typeface="굴림" pitchFamily="50" charset="-127"/>
                </a:defRPr>
              </a:lvl9pPr>
            </a:lstStyle>
            <a:p>
              <a:pPr algn="ctr" eaLnBrk="1" fontAlgn="base" hangingPunct="1">
                <a:spcBef>
                  <a:spcPct val="50000"/>
                </a:spcBef>
              </a:pPr>
              <a:r>
                <a:rPr lang="en-US" altLang="ko-KR" sz="3800" b="1" dirty="0">
                  <a:solidFill>
                    <a:schemeClr val="bg1"/>
                  </a:solidFill>
                  <a:latin typeface="Arial" charset="0"/>
                </a:rPr>
                <a:t>Measurement result *</a:t>
              </a:r>
              <a:r>
                <a:rPr lang="en-US" altLang="ko-KR" sz="3800" b="1" baseline="30000" dirty="0">
                  <a:solidFill>
                    <a:schemeClr val="bg1"/>
                  </a:solidFill>
                  <a:latin typeface="Arial" charset="0"/>
                </a:rPr>
                <a:t>re-measured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729A9170-DFB1-4592-B6C8-7DC6877EBE78}"/>
              </a:ext>
            </a:extLst>
          </p:cNvPr>
          <p:cNvSpPr txBox="1"/>
          <p:nvPr/>
        </p:nvSpPr>
        <p:spPr>
          <a:xfrm>
            <a:off x="3060262" y="27940955"/>
            <a:ext cx="9761906" cy="7646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4797" indent="-424339">
              <a:spcBef>
                <a:spcPts val="1448"/>
              </a:spcBef>
              <a:buFont typeface="Arial" panose="020B0604020202020204" pitchFamily="34" charset="0"/>
              <a:buChar char="•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Technology: TSMC 65-nm CMOS General Purpose</a:t>
            </a:r>
          </a:p>
          <a:p>
            <a:pPr marL="664797" indent="-424339">
              <a:spcBef>
                <a:spcPts val="1448"/>
              </a:spcBef>
              <a:buFont typeface="Arial" panose="020B0604020202020204" pitchFamily="34" charset="0"/>
              <a:buChar char="•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Target frequency: operating around 280 GHz</a:t>
            </a:r>
          </a:p>
          <a:p>
            <a:pPr marL="664797" indent="-424339">
              <a:spcBef>
                <a:spcPts val="1448"/>
              </a:spcBef>
              <a:buFont typeface="Arial" panose="020B0604020202020204" pitchFamily="34" charset="0"/>
              <a:buChar char="•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Topology: amplifier-frequency</a:t>
            </a:r>
            <a:r>
              <a:rPr lang="ko-KR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doubler chain</a:t>
            </a:r>
          </a:p>
          <a:p>
            <a:pPr marL="928687" indent="-457200">
              <a:spcBef>
                <a:spcPts val="1448"/>
              </a:spcBef>
              <a:buFont typeface="Wingdings" panose="05000000000000000000" pitchFamily="2" charset="2"/>
              <a:buChar char="Ø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3-stage 140-GHz driver amplifier</a:t>
            </a:r>
          </a:p>
          <a:p>
            <a:pPr marL="1162050" lvl="1" indent="-361950">
              <a:spcBef>
                <a:spcPts val="1448"/>
              </a:spcBef>
              <a:buFont typeface="Arial" panose="020B0604020202020204" pitchFamily="34" charset="0"/>
              <a:buChar char="−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Differential</a:t>
            </a:r>
            <a:r>
              <a:rPr lang="ko-KR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cascode</a:t>
            </a: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 configuration</a:t>
            </a:r>
          </a:p>
          <a:p>
            <a:pPr marL="1162050" lvl="1" indent="-361950">
              <a:spcBef>
                <a:spcPts val="1448"/>
              </a:spcBef>
              <a:buFont typeface="Arial" panose="020B0604020202020204" pitchFamily="34" charset="0"/>
              <a:buChar char="−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Transformer (</a:t>
            </a:r>
            <a:r>
              <a:rPr lang="en-US" altLang="ko-K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altLang="ko-KR" sz="26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1-4</a:t>
            </a: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) based matching network </a:t>
            </a:r>
          </a:p>
          <a:p>
            <a:pPr marL="1162050" lvl="1" indent="-361950">
              <a:spcBef>
                <a:spcPts val="1448"/>
              </a:spcBef>
              <a:buFont typeface="Arial" panose="020B0604020202020204" pitchFamily="34" charset="0"/>
              <a:buChar char="−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Neutralization technique with custom MOM capacitors (</a:t>
            </a:r>
            <a:r>
              <a:rPr lang="en-US" altLang="ko-K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ko-KR" sz="26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1-6</a:t>
            </a: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) for gain-boosting/stabilization</a:t>
            </a:r>
          </a:p>
          <a:p>
            <a:pPr marL="1162050" lvl="1" indent="-361950">
              <a:spcBef>
                <a:spcPts val="1448"/>
              </a:spcBef>
              <a:buFont typeface="Arial" panose="020B0604020202020204" pitchFamily="34" charset="0"/>
              <a:buChar char="−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Center-tap shunt capacitors (</a:t>
            </a:r>
            <a:r>
              <a:rPr lang="en-US" altLang="ko-K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altLang="ko-KR" sz="26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7-8</a:t>
            </a: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) and shunt resistors (</a:t>
            </a:r>
            <a:r>
              <a:rPr lang="en-US" altLang="ko-K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altLang="ko-KR" sz="2600" b="1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2-5</a:t>
            </a: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) for inter-stage stabilization</a:t>
            </a:r>
          </a:p>
          <a:p>
            <a:pPr marL="1162050" lvl="1" indent="-361950">
              <a:spcBef>
                <a:spcPts val="1448"/>
              </a:spcBef>
              <a:buFont typeface="Arial" panose="020B0604020202020204" pitchFamily="34" charset="0"/>
              <a:buChar char="−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140-GHz Coupled-line based input balun</a:t>
            </a:r>
          </a:p>
          <a:p>
            <a:pPr marL="928687" indent="-457200">
              <a:spcBef>
                <a:spcPts val="1448"/>
              </a:spcBef>
              <a:buFont typeface="Wingdings" panose="05000000000000000000" pitchFamily="2" charset="2"/>
              <a:buChar char="Ø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140 to 280-GHz frequency</a:t>
            </a:r>
            <a:r>
              <a:rPr lang="ko-KR" altLang="en-US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doubler</a:t>
            </a:r>
          </a:p>
          <a:p>
            <a:pPr marL="1162050" lvl="1" indent="-361950">
              <a:spcBef>
                <a:spcPts val="1448"/>
              </a:spcBef>
              <a:buFont typeface="Arial" panose="020B0604020202020204" pitchFamily="34" charset="0"/>
              <a:buChar char="−"/>
              <a:tabLst>
                <a:tab pos="9855268" algn="l"/>
                <a:tab pos="9921276" algn="l"/>
              </a:tabLst>
            </a:pPr>
            <a:r>
              <a:rPr lang="en-US" altLang="ko-KR" sz="2600" b="1" dirty="0">
                <a:latin typeface="Arial" panose="020B0604020202020204" pitchFamily="34" charset="0"/>
                <a:cs typeface="Arial" panose="020B0604020202020204" pitchFamily="34" charset="0"/>
              </a:rPr>
              <a:t>Class-B type active doubler with low bias for boost output power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103945B-9692-4676-8D83-42D009CC940A}"/>
              </a:ext>
            </a:extLst>
          </p:cNvPr>
          <p:cNvSpPr txBox="1"/>
          <p:nvPr/>
        </p:nvSpPr>
        <p:spPr>
          <a:xfrm>
            <a:off x="17545770" y="33098753"/>
            <a:ext cx="10032954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293688">
              <a:spcBef>
                <a:spcPts val="600"/>
              </a:spcBef>
              <a:tabLst>
                <a:tab pos="9855268" algn="l"/>
                <a:tab pos="9921276" algn="l"/>
              </a:tabLst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O. </a:t>
            </a:r>
            <a:r>
              <a:rPr lang="en-US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Momeni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E. </a:t>
            </a:r>
            <a:r>
              <a:rPr lang="en-US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Afshari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 220-275 GHz traveling wave frequency doubler with -6.6 dBm power at 244 GHz in 65 nm CMOS,” </a:t>
            </a:r>
            <a:r>
              <a:rPr lang="en-US" altLang="ko-K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Int. Solid-State Circuits Conf. Dig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pp. 286-288, Feb. 2011.</a:t>
            </a:r>
          </a:p>
          <a:p>
            <a:pPr marL="533400" indent="-293688">
              <a:spcBef>
                <a:spcPts val="600"/>
              </a:spcBef>
              <a:tabLst>
                <a:tab pos="9855268" algn="l"/>
                <a:tab pos="9921276" algn="l"/>
              </a:tabLst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N. Sharma et al., "200–280GHz CMOS RF front-end of transmitter for rotational spectroscopy", </a:t>
            </a:r>
            <a:r>
              <a:rPr lang="en-US" altLang="ko-K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Proc. IEEE </a:t>
            </a:r>
            <a:r>
              <a:rPr lang="en-US" altLang="ko-K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Symp</a:t>
            </a:r>
            <a:r>
              <a:rPr lang="en-US" altLang="ko-K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VLSI Technol., 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pp. 1-3, Jun. 2016.</a:t>
            </a:r>
          </a:p>
          <a:p>
            <a:pPr marL="533400" indent="-293688">
              <a:spcBef>
                <a:spcPts val="600"/>
              </a:spcBef>
              <a:tabLst>
                <a:tab pos="9855268" algn="l"/>
                <a:tab pos="9921276" algn="l"/>
              </a:tabLst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K. Wu, S. </a:t>
            </a:r>
            <a:r>
              <a:rPr lang="en-US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Muralidharan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M. M. Hella, "A 0.4% PAE 194-GHz signal source with 1.5-mW output power in 65-nm bulk CMOS technology", </a:t>
            </a:r>
            <a:r>
              <a:rPr lang="en-US" altLang="ko-K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</a:t>
            </a:r>
            <a:r>
              <a:rPr lang="en-US" altLang="ko-K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Microw</a:t>
            </a:r>
            <a:r>
              <a:rPr lang="en-US" altLang="ko-K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Wireless </a:t>
            </a:r>
            <a:r>
              <a:rPr lang="en-US" altLang="ko-KR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Compon</a:t>
            </a:r>
            <a:r>
              <a:rPr lang="en-US" altLang="ko-K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Lett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vol. 27, no. 4, pp. 407-409, Apr. 2017.</a:t>
            </a:r>
          </a:p>
          <a:p>
            <a:pPr marL="533400" indent="-293688">
              <a:spcBef>
                <a:spcPts val="600"/>
              </a:spcBef>
              <a:tabLst>
                <a:tab pos="9855268" algn="l"/>
                <a:tab pos="9921276" algn="l"/>
              </a:tabLst>
            </a:pP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[4]Junghwan Yoo, </a:t>
            </a:r>
            <a:r>
              <a:rPr lang="en-US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Jungsoo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Kim, Jongwon Yun, Mehmet </a:t>
            </a:r>
            <a:r>
              <a:rPr lang="en-US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Kaynak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Jae-Sung Rieh, "A </a:t>
            </a:r>
            <a:r>
              <a:rPr lang="en-US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SiGe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BiCMOS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Amplifier-Frequency Doubler Chain Operating for 284 - 328 GHz," </a:t>
            </a:r>
            <a:r>
              <a:rPr lang="en-US" altLang="ko-KR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Electromagnetic Engineering and Science, 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published.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AE7D43F-7693-455B-BE29-4402177D6072}"/>
              </a:ext>
            </a:extLst>
          </p:cNvPr>
          <p:cNvSpPr txBox="1"/>
          <p:nvPr/>
        </p:nvSpPr>
        <p:spPr>
          <a:xfrm>
            <a:off x="17553244" y="21290522"/>
            <a:ext cx="9917649" cy="3321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64797" indent="-424339">
              <a:spcBef>
                <a:spcPts val="1448"/>
              </a:spcBef>
              <a:buFont typeface="Arial" panose="020B0604020202020204" pitchFamily="34" charset="0"/>
              <a:buChar char="•"/>
              <a:tabLst>
                <a:tab pos="9855268" algn="l"/>
                <a:tab pos="9921276" algn="l"/>
              </a:tabLst>
            </a:pPr>
            <a:r>
              <a:rPr lang="en-US" altLang="ko-KR" sz="2525" b="1" dirty="0">
                <a:latin typeface="Arial" panose="020B0604020202020204" pitchFamily="34" charset="0"/>
                <a:cs typeface="Arial" panose="020B0604020202020204" pitchFamily="34" charset="0"/>
              </a:rPr>
              <a:t>Total chip size excluding the probing pads : 270 </a:t>
            </a:r>
            <a:r>
              <a:rPr lang="en-US" altLang="ko-KR" sz="2525" b="1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</a:t>
            </a:r>
            <a:r>
              <a:rPr lang="en-US" altLang="ko-KR" sz="2525" b="1" dirty="0">
                <a:latin typeface="Arial" panose="020B0604020202020204" pitchFamily="34" charset="0"/>
                <a:cs typeface="Arial" panose="020B0604020202020204" pitchFamily="34" charset="0"/>
              </a:rPr>
              <a:t> 480 </a:t>
            </a:r>
            <a:r>
              <a:rPr lang="en-US" altLang="ko-KR" sz="2525" b="1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ko-KR" sz="2525" b="1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ko-KR" sz="2525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marL="664797" indent="-424339">
              <a:spcBef>
                <a:spcPts val="1448"/>
              </a:spcBef>
              <a:buFont typeface="Arial" panose="020B0604020202020204" pitchFamily="34" charset="0"/>
              <a:buChar char="•"/>
              <a:tabLst>
                <a:tab pos="9855268" algn="l"/>
                <a:tab pos="9921276" algn="l"/>
              </a:tabLst>
            </a:pPr>
            <a:r>
              <a:rPr lang="en-US" altLang="ko-KR" sz="2525" b="1" dirty="0">
                <a:latin typeface="Arial" panose="020B0604020202020204" pitchFamily="34" charset="0"/>
                <a:cs typeface="Arial" panose="020B0604020202020204" pitchFamily="34" charset="0"/>
              </a:rPr>
              <a:t>Saturated output power: -3.8 dBm</a:t>
            </a:r>
            <a:r>
              <a:rPr lang="en-US" altLang="ko-K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@ 254 GHz</a:t>
            </a:r>
            <a:endParaRPr lang="en-US" altLang="ko-KR" sz="2525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64797" indent="-424339">
              <a:spcBef>
                <a:spcPts val="1448"/>
              </a:spcBef>
              <a:buFont typeface="Arial" panose="020B0604020202020204" pitchFamily="34" charset="0"/>
              <a:buChar char="•"/>
              <a:tabLst>
                <a:tab pos="9855268" algn="l"/>
                <a:tab pos="9921276" algn="l"/>
              </a:tabLst>
            </a:pPr>
            <a:r>
              <a:rPr lang="en-US" altLang="ko-KR" sz="2525" b="1" dirty="0">
                <a:latin typeface="Arial" panose="020B0604020202020204" pitchFamily="34" charset="0"/>
                <a:cs typeface="Arial" panose="020B0604020202020204" pitchFamily="34" charset="0"/>
              </a:rPr>
              <a:t>3-dB bandwidth: 240 - 284 GHz (44 GHz)</a:t>
            </a:r>
            <a:r>
              <a:rPr lang="en-US" altLang="ko-K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664797" indent="-424339">
              <a:spcBef>
                <a:spcPts val="1448"/>
              </a:spcBef>
              <a:buFont typeface="Arial" panose="020B0604020202020204" pitchFamily="34" charset="0"/>
              <a:buChar char="•"/>
              <a:tabLst>
                <a:tab pos="9855268" algn="l"/>
                <a:tab pos="9921276" algn="l"/>
              </a:tabLst>
            </a:pPr>
            <a:r>
              <a:rPr lang="en-US" altLang="ko-KR" sz="2525" b="1" dirty="0">
                <a:latin typeface="Arial" panose="020B0604020202020204" pitchFamily="34" charset="0"/>
                <a:cs typeface="Arial" panose="020B0604020202020204" pitchFamily="34" charset="0"/>
              </a:rPr>
              <a:t>Total DC power consumption: 71.3 </a:t>
            </a:r>
            <a:r>
              <a:rPr lang="en-US" altLang="ko-KR" sz="2525" b="1" dirty="0" err="1"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r>
              <a:rPr lang="en-US" altLang="ko-KR" sz="24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@ 127 GHz input power = 0 dBm</a:t>
            </a:r>
          </a:p>
          <a:p>
            <a:pPr marL="664797" indent="-424339">
              <a:spcBef>
                <a:spcPts val="1448"/>
              </a:spcBef>
              <a:buFont typeface="Arial" panose="020B0604020202020204" pitchFamily="34" charset="0"/>
              <a:buChar char="•"/>
              <a:tabLst>
                <a:tab pos="9855268" algn="l"/>
                <a:tab pos="9921276" algn="l"/>
              </a:tabLst>
            </a:pPr>
            <a:r>
              <a:rPr lang="en-US" altLang="ko-KR" sz="2525" b="1" dirty="0">
                <a:latin typeface="Arial" panose="020B0604020202020204" pitchFamily="34" charset="0"/>
                <a:cs typeface="Arial" panose="020B0604020202020204" pitchFamily="34" charset="0"/>
              </a:rPr>
              <a:t>DC-to-RF efficiency: 0.59 %</a:t>
            </a:r>
          </a:p>
          <a:p>
            <a:pPr marL="664797" indent="-424339">
              <a:spcBef>
                <a:spcPts val="1448"/>
              </a:spcBef>
              <a:buFont typeface="Arial" panose="020B0604020202020204" pitchFamily="34" charset="0"/>
              <a:buChar char="•"/>
              <a:tabLst>
                <a:tab pos="9855268" algn="l"/>
                <a:tab pos="9921276" algn="l"/>
              </a:tabLst>
            </a:pPr>
            <a:r>
              <a:rPr lang="en-US" altLang="ko-KR" sz="2525" b="1" dirty="0">
                <a:latin typeface="Arial" panose="020B0604020202020204" pitchFamily="34" charset="0"/>
                <a:cs typeface="Arial" panose="020B0604020202020204" pitchFamily="34" charset="0"/>
              </a:rPr>
              <a:t>Conversion gain: 6.5 dB</a:t>
            </a:r>
            <a:r>
              <a:rPr lang="en-US" altLang="ko-KR" sz="2525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@ 127 GHz input power = -14 dBm</a:t>
            </a:r>
          </a:p>
        </p:txBody>
      </p:sp>
      <p:sp>
        <p:nvSpPr>
          <p:cNvPr id="50" name="직사각형 49">
            <a:extLst>
              <a:ext uri="{FF2B5EF4-FFF2-40B4-BE49-F238E27FC236}">
                <a16:creationId xmlns:a16="http://schemas.microsoft.com/office/drawing/2014/main" id="{70B42819-2930-4609-B3E1-81FD6232897F}"/>
              </a:ext>
            </a:extLst>
          </p:cNvPr>
          <p:cNvSpPr/>
          <p:nvPr/>
        </p:nvSpPr>
        <p:spPr>
          <a:xfrm>
            <a:off x="17735763" y="32801298"/>
            <a:ext cx="9887147" cy="343517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892" tIns="33946" rIns="67892" bIns="3394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4455"/>
          </a:p>
        </p:txBody>
      </p:sp>
      <p:graphicFrame>
        <p:nvGraphicFramePr>
          <p:cNvPr id="51" name="표 33">
            <a:extLst>
              <a:ext uri="{FF2B5EF4-FFF2-40B4-BE49-F238E27FC236}">
                <a16:creationId xmlns:a16="http://schemas.microsoft.com/office/drawing/2014/main" id="{B75329BD-0A37-474D-97B3-8CB4DDCDF9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652830"/>
              </p:ext>
            </p:extLst>
          </p:nvPr>
        </p:nvGraphicFramePr>
        <p:xfrm>
          <a:off x="18048193" y="9321977"/>
          <a:ext cx="9277350" cy="119241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38675">
                  <a:extLst>
                    <a:ext uri="{9D8B030D-6E8A-4147-A177-3AD203B41FA5}">
                      <a16:colId xmlns:a16="http://schemas.microsoft.com/office/drawing/2014/main" val="1406476493"/>
                    </a:ext>
                  </a:extLst>
                </a:gridCol>
                <a:gridCol w="4638675">
                  <a:extLst>
                    <a:ext uri="{9D8B030D-6E8A-4147-A177-3AD203B41FA5}">
                      <a16:colId xmlns:a16="http://schemas.microsoft.com/office/drawing/2014/main" val="669324525"/>
                    </a:ext>
                  </a:extLst>
                </a:gridCol>
              </a:tblGrid>
              <a:tr h="3320196"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2000" b="1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772516"/>
                  </a:ext>
                </a:extLst>
              </a:tr>
              <a:tr h="468000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&lt;Measurement setup for output power&gt;</a:t>
                      </a:r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05775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16272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&lt;Output power vs frequency&gt;</a:t>
                      </a:r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&lt;Output power vs input power&gt;</a:t>
                      </a:r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6639379"/>
                  </a:ext>
                </a:extLst>
              </a:tr>
              <a:tr h="3600000"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293699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&lt;Conversion gain vs input power&gt;</a:t>
                      </a:r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&lt;Chip photo&gt;</a:t>
                      </a:r>
                      <a:endParaRPr lang="ko-KR" altLang="en-US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0309563"/>
                  </a:ext>
                </a:extLst>
              </a:tr>
            </a:tbl>
          </a:graphicData>
        </a:graphic>
      </p:graphicFrame>
      <p:pic>
        <p:nvPicPr>
          <p:cNvPr id="52" name="그림 51" descr="텍스트, 문구이(가) 표시된 사진&#10;&#10;자동 생성된 설명">
            <a:extLst>
              <a:ext uri="{FF2B5EF4-FFF2-40B4-BE49-F238E27FC236}">
                <a16:creationId xmlns:a16="http://schemas.microsoft.com/office/drawing/2014/main" id="{2FC8009B-FAF5-4C3F-A902-6048F1137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935" y="24079891"/>
            <a:ext cx="2555124" cy="2148410"/>
          </a:xfrm>
          <a:prstGeom prst="rect">
            <a:avLst/>
          </a:prstGeom>
        </p:spPr>
      </p:pic>
      <p:pic>
        <p:nvPicPr>
          <p:cNvPr id="53" name="그림 52">
            <a:extLst>
              <a:ext uri="{FF2B5EF4-FFF2-40B4-BE49-F238E27FC236}">
                <a16:creationId xmlns:a16="http://schemas.microsoft.com/office/drawing/2014/main" id="{0146C361-5388-475F-8754-7E4C07C4D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69393" y="17274760"/>
            <a:ext cx="2392138" cy="3238738"/>
          </a:xfrm>
          <a:prstGeom prst="rect">
            <a:avLst/>
          </a:prstGeom>
        </p:spPr>
      </p:pic>
      <p:pic>
        <p:nvPicPr>
          <p:cNvPr id="54" name="그림 53">
            <a:extLst>
              <a:ext uri="{FF2B5EF4-FFF2-40B4-BE49-F238E27FC236}">
                <a16:creationId xmlns:a16="http://schemas.microsoft.com/office/drawing/2014/main" id="{B718587B-22E0-4967-8493-983D0071AA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486" y="16467727"/>
            <a:ext cx="6450989" cy="2588510"/>
          </a:xfrm>
          <a:prstGeom prst="rect">
            <a:avLst/>
          </a:prstGeom>
        </p:spPr>
      </p:pic>
      <p:pic>
        <p:nvPicPr>
          <p:cNvPr id="55" name="그림 54">
            <a:extLst>
              <a:ext uri="{FF2B5EF4-FFF2-40B4-BE49-F238E27FC236}">
                <a16:creationId xmlns:a16="http://schemas.microsoft.com/office/drawing/2014/main" id="{62B667CD-5D0A-4D6C-B7EA-40E29AD665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895" y="19675498"/>
            <a:ext cx="8842754" cy="3591729"/>
          </a:xfrm>
          <a:prstGeom prst="rect">
            <a:avLst/>
          </a:prstGeom>
        </p:spPr>
      </p:pic>
      <p:cxnSp>
        <p:nvCxnSpPr>
          <p:cNvPr id="56" name="직선 화살표 연결선 55">
            <a:extLst>
              <a:ext uri="{FF2B5EF4-FFF2-40B4-BE49-F238E27FC236}">
                <a16:creationId xmlns:a16="http://schemas.microsoft.com/office/drawing/2014/main" id="{BC31B9D9-1421-4594-90DE-432D0833FD11}"/>
              </a:ext>
            </a:extLst>
          </p:cNvPr>
          <p:cNvCxnSpPr>
            <a:cxnSpLocks/>
          </p:cNvCxnSpPr>
          <p:nvPr/>
        </p:nvCxnSpPr>
        <p:spPr>
          <a:xfrm flipV="1">
            <a:off x="10915602" y="25592059"/>
            <a:ext cx="1203137" cy="71673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직사각형 56">
            <a:extLst>
              <a:ext uri="{FF2B5EF4-FFF2-40B4-BE49-F238E27FC236}">
                <a16:creationId xmlns:a16="http://schemas.microsoft.com/office/drawing/2014/main" id="{D16ECA3A-57E2-49DE-BE7D-43937F515025}"/>
              </a:ext>
            </a:extLst>
          </p:cNvPr>
          <p:cNvSpPr/>
          <p:nvPr/>
        </p:nvSpPr>
        <p:spPr>
          <a:xfrm rot="19800000">
            <a:off x="11307972" y="25914226"/>
            <a:ext cx="707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2.6 </a:t>
            </a:r>
            <a:r>
              <a:rPr lang="en-US" altLang="ko-KR" sz="1400" b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8" name="직선 화살표 연결선 57">
            <a:extLst>
              <a:ext uri="{FF2B5EF4-FFF2-40B4-BE49-F238E27FC236}">
                <a16:creationId xmlns:a16="http://schemas.microsoft.com/office/drawing/2014/main" id="{6A1FC83C-387F-4067-B6A4-1505A0FF76E4}"/>
              </a:ext>
            </a:extLst>
          </p:cNvPr>
          <p:cNvCxnSpPr>
            <a:cxnSpLocks/>
          </p:cNvCxnSpPr>
          <p:nvPr/>
        </p:nvCxnSpPr>
        <p:spPr>
          <a:xfrm>
            <a:off x="10120894" y="25736244"/>
            <a:ext cx="531374" cy="561456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>
            <a:extLst>
              <a:ext uri="{FF2B5EF4-FFF2-40B4-BE49-F238E27FC236}">
                <a16:creationId xmlns:a16="http://schemas.microsoft.com/office/drawing/2014/main" id="{206AE4E6-0459-483A-AA6E-9CC47AABF66D}"/>
              </a:ext>
            </a:extLst>
          </p:cNvPr>
          <p:cNvSpPr/>
          <p:nvPr/>
        </p:nvSpPr>
        <p:spPr>
          <a:xfrm rot="2838343">
            <a:off x="9835580" y="25963007"/>
            <a:ext cx="7970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1.65 </a:t>
            </a:r>
            <a:r>
              <a:rPr lang="en-US" altLang="ko-KR" sz="1400" b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0" name="그림 59">
            <a:extLst>
              <a:ext uri="{FF2B5EF4-FFF2-40B4-BE49-F238E27FC236}">
                <a16:creationId xmlns:a16="http://schemas.microsoft.com/office/drawing/2014/main" id="{C3E4EBDC-E3E7-4548-9045-9F5320C432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6916072" y="23820716"/>
            <a:ext cx="2228909" cy="2747259"/>
          </a:xfrm>
          <a:prstGeom prst="rect">
            <a:avLst/>
          </a:prstGeom>
        </p:spPr>
      </p:pic>
      <p:cxnSp>
        <p:nvCxnSpPr>
          <p:cNvPr id="61" name="직선 화살표 연결선 60">
            <a:extLst>
              <a:ext uri="{FF2B5EF4-FFF2-40B4-BE49-F238E27FC236}">
                <a16:creationId xmlns:a16="http://schemas.microsoft.com/office/drawing/2014/main" id="{D420CC0F-9EEC-4B78-8462-23D011791874}"/>
              </a:ext>
            </a:extLst>
          </p:cNvPr>
          <p:cNvCxnSpPr>
            <a:cxnSpLocks/>
          </p:cNvCxnSpPr>
          <p:nvPr/>
        </p:nvCxnSpPr>
        <p:spPr>
          <a:xfrm flipV="1">
            <a:off x="7646873" y="26116895"/>
            <a:ext cx="792361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3A2B3685-FCC7-4F83-9A84-CDBA7A0D5693}"/>
              </a:ext>
            </a:extLst>
          </p:cNvPr>
          <p:cNvSpPr/>
          <p:nvPr/>
        </p:nvSpPr>
        <p:spPr>
          <a:xfrm>
            <a:off x="7731038" y="26070421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34 </a:t>
            </a:r>
            <a:r>
              <a:rPr lang="en-US" altLang="ko-KR" sz="1400" b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3" name="직선 화살표 연결선 62">
            <a:extLst>
              <a:ext uri="{FF2B5EF4-FFF2-40B4-BE49-F238E27FC236}">
                <a16:creationId xmlns:a16="http://schemas.microsoft.com/office/drawing/2014/main" id="{9271ACEB-30ED-4BBC-9C39-0A5E7061832C}"/>
              </a:ext>
            </a:extLst>
          </p:cNvPr>
          <p:cNvCxnSpPr>
            <a:cxnSpLocks/>
          </p:cNvCxnSpPr>
          <p:nvPr/>
        </p:nvCxnSpPr>
        <p:spPr>
          <a:xfrm>
            <a:off x="8566748" y="24799973"/>
            <a:ext cx="0" cy="86134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직사각형 63">
            <a:extLst>
              <a:ext uri="{FF2B5EF4-FFF2-40B4-BE49-F238E27FC236}">
                <a16:creationId xmlns:a16="http://schemas.microsoft.com/office/drawing/2014/main" id="{9C311E89-874A-41FF-A63A-9639529F648E}"/>
              </a:ext>
            </a:extLst>
          </p:cNvPr>
          <p:cNvSpPr/>
          <p:nvPr/>
        </p:nvSpPr>
        <p:spPr>
          <a:xfrm rot="5400000">
            <a:off x="8393146" y="25090639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ko-KR" sz="1400" b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직사각형 64">
            <a:extLst>
              <a:ext uri="{FF2B5EF4-FFF2-40B4-BE49-F238E27FC236}">
                <a16:creationId xmlns:a16="http://schemas.microsoft.com/office/drawing/2014/main" id="{6B961EF7-106B-44C1-9B4F-6C0BC8A1534F}"/>
              </a:ext>
            </a:extLst>
          </p:cNvPr>
          <p:cNvSpPr/>
          <p:nvPr/>
        </p:nvSpPr>
        <p:spPr>
          <a:xfrm>
            <a:off x="6839663" y="24662233"/>
            <a:ext cx="208550" cy="131489"/>
          </a:xfrm>
          <a:prstGeom prst="rect">
            <a:avLst/>
          </a:prstGeom>
          <a:solidFill>
            <a:srgbClr val="B900C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6CE81D76-65E4-42D8-A35D-5D4F0B1DF287}"/>
              </a:ext>
            </a:extLst>
          </p:cNvPr>
          <p:cNvSpPr/>
          <p:nvPr/>
        </p:nvSpPr>
        <p:spPr>
          <a:xfrm>
            <a:off x="7003528" y="24594366"/>
            <a:ext cx="7793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>
                <a:latin typeface="Arial" panose="020B0604020202020204" pitchFamily="34" charset="0"/>
                <a:cs typeface="Arial" panose="020B0604020202020204" pitchFamily="34" charset="0"/>
              </a:rPr>
              <a:t>M9(UTM)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0D6C5E42-B827-4191-982C-19A8B6728D99}"/>
              </a:ext>
            </a:extLst>
          </p:cNvPr>
          <p:cNvSpPr/>
          <p:nvPr/>
        </p:nvSpPr>
        <p:spPr>
          <a:xfrm>
            <a:off x="6839663" y="24844882"/>
            <a:ext cx="208550" cy="131489"/>
          </a:xfrm>
          <a:prstGeom prst="rect">
            <a:avLst/>
          </a:prstGeom>
          <a:solidFill>
            <a:srgbClr val="00C4C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C258CDD0-9D1E-4F78-94EF-B7AD2FAA5D49}"/>
              </a:ext>
            </a:extLst>
          </p:cNvPr>
          <p:cNvSpPr/>
          <p:nvPr/>
        </p:nvSpPr>
        <p:spPr>
          <a:xfrm>
            <a:off x="7003528" y="24777015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>
                <a:latin typeface="Arial" panose="020B0604020202020204" pitchFamily="34" charset="0"/>
                <a:cs typeface="Arial" panose="020B0604020202020204" pitchFamily="34" charset="0"/>
              </a:rPr>
              <a:t>M8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9" name="직선 화살표 연결선 68">
            <a:extLst>
              <a:ext uri="{FF2B5EF4-FFF2-40B4-BE49-F238E27FC236}">
                <a16:creationId xmlns:a16="http://schemas.microsoft.com/office/drawing/2014/main" id="{E6DC00D5-001A-467F-8066-9DAEC699DD87}"/>
              </a:ext>
            </a:extLst>
          </p:cNvPr>
          <p:cNvCxnSpPr>
            <a:cxnSpLocks/>
          </p:cNvCxnSpPr>
          <p:nvPr/>
        </p:nvCxnSpPr>
        <p:spPr>
          <a:xfrm flipV="1">
            <a:off x="7804329" y="25224861"/>
            <a:ext cx="158945" cy="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직선 화살표 연결선 69">
            <a:extLst>
              <a:ext uri="{FF2B5EF4-FFF2-40B4-BE49-F238E27FC236}">
                <a16:creationId xmlns:a16="http://schemas.microsoft.com/office/drawing/2014/main" id="{3B425FB4-D3FD-4B01-B3C6-133B9C2B16C7}"/>
              </a:ext>
            </a:extLst>
          </p:cNvPr>
          <p:cNvCxnSpPr>
            <a:cxnSpLocks/>
          </p:cNvCxnSpPr>
          <p:nvPr/>
        </p:nvCxnSpPr>
        <p:spPr>
          <a:xfrm flipV="1">
            <a:off x="7485187" y="25224861"/>
            <a:ext cx="158945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직사각형 70">
            <a:extLst>
              <a:ext uri="{FF2B5EF4-FFF2-40B4-BE49-F238E27FC236}">
                <a16:creationId xmlns:a16="http://schemas.microsoft.com/office/drawing/2014/main" id="{6ACC0D59-CE2D-4A39-9ACF-FD77A4958A37}"/>
              </a:ext>
            </a:extLst>
          </p:cNvPr>
          <p:cNvSpPr/>
          <p:nvPr/>
        </p:nvSpPr>
        <p:spPr>
          <a:xfrm>
            <a:off x="7457933" y="24931182"/>
            <a:ext cx="5725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ko-KR" sz="1400" b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2" name="그림 71">
            <a:extLst>
              <a:ext uri="{FF2B5EF4-FFF2-40B4-BE49-F238E27FC236}">
                <a16:creationId xmlns:a16="http://schemas.microsoft.com/office/drawing/2014/main" id="{74D3C5BE-4FB6-408E-B521-9F453F1D6A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23386" y="24759505"/>
            <a:ext cx="2564161" cy="1396205"/>
          </a:xfrm>
          <a:prstGeom prst="rect">
            <a:avLst/>
          </a:prstGeom>
        </p:spPr>
      </p:pic>
      <p:sp>
        <p:nvSpPr>
          <p:cNvPr id="73" name="직사각형 72">
            <a:extLst>
              <a:ext uri="{FF2B5EF4-FFF2-40B4-BE49-F238E27FC236}">
                <a16:creationId xmlns:a16="http://schemas.microsoft.com/office/drawing/2014/main" id="{C1E056E6-B168-4619-A941-336C532FF1E2}"/>
              </a:ext>
            </a:extLst>
          </p:cNvPr>
          <p:cNvSpPr/>
          <p:nvPr/>
        </p:nvSpPr>
        <p:spPr>
          <a:xfrm>
            <a:off x="6839663" y="25034751"/>
            <a:ext cx="208550" cy="131489"/>
          </a:xfrm>
          <a:prstGeom prst="rect">
            <a:avLst/>
          </a:prstGeom>
          <a:solidFill>
            <a:srgbClr val="C97586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4" name="직사각형 73">
            <a:extLst>
              <a:ext uri="{FF2B5EF4-FFF2-40B4-BE49-F238E27FC236}">
                <a16:creationId xmlns:a16="http://schemas.microsoft.com/office/drawing/2014/main" id="{FD2C6CF4-44F7-4939-A75E-4DFA636FB577}"/>
              </a:ext>
            </a:extLst>
          </p:cNvPr>
          <p:cNvSpPr/>
          <p:nvPr/>
        </p:nvSpPr>
        <p:spPr>
          <a:xfrm>
            <a:off x="7003528" y="24966884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직사각형 74">
            <a:extLst>
              <a:ext uri="{FF2B5EF4-FFF2-40B4-BE49-F238E27FC236}">
                <a16:creationId xmlns:a16="http://schemas.microsoft.com/office/drawing/2014/main" id="{7818FE72-B07E-4206-B732-F6DCAABACFD8}"/>
              </a:ext>
            </a:extLst>
          </p:cNvPr>
          <p:cNvSpPr/>
          <p:nvPr/>
        </p:nvSpPr>
        <p:spPr>
          <a:xfrm>
            <a:off x="3796785" y="24011111"/>
            <a:ext cx="208550" cy="131489"/>
          </a:xfrm>
          <a:prstGeom prst="rect">
            <a:avLst/>
          </a:prstGeom>
          <a:solidFill>
            <a:srgbClr val="EFEF1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6" name="직사각형 75">
            <a:extLst>
              <a:ext uri="{FF2B5EF4-FFF2-40B4-BE49-F238E27FC236}">
                <a16:creationId xmlns:a16="http://schemas.microsoft.com/office/drawing/2014/main" id="{87951751-2469-4761-8E9C-EA9079B02639}"/>
              </a:ext>
            </a:extLst>
          </p:cNvPr>
          <p:cNvSpPr/>
          <p:nvPr/>
        </p:nvSpPr>
        <p:spPr>
          <a:xfrm>
            <a:off x="3960650" y="23943244"/>
            <a:ext cx="45878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>
                <a:latin typeface="Arial" panose="020B0604020202020204" pitchFamily="34" charset="0"/>
                <a:cs typeface="Arial" panose="020B0604020202020204" pitchFamily="34" charset="0"/>
              </a:rPr>
              <a:t>M10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직사각형 76">
            <a:extLst>
              <a:ext uri="{FF2B5EF4-FFF2-40B4-BE49-F238E27FC236}">
                <a16:creationId xmlns:a16="http://schemas.microsoft.com/office/drawing/2014/main" id="{D2470477-0A0C-4CB9-82BE-C87F9163A14D}"/>
              </a:ext>
            </a:extLst>
          </p:cNvPr>
          <p:cNvSpPr/>
          <p:nvPr/>
        </p:nvSpPr>
        <p:spPr>
          <a:xfrm>
            <a:off x="3796785" y="24193760"/>
            <a:ext cx="208550" cy="131489"/>
          </a:xfrm>
          <a:prstGeom prst="rect">
            <a:avLst/>
          </a:prstGeom>
          <a:solidFill>
            <a:srgbClr val="E51EE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E97EEF9F-2D0B-42E8-BAEE-BA4C5E4428CE}"/>
              </a:ext>
            </a:extLst>
          </p:cNvPr>
          <p:cNvSpPr/>
          <p:nvPr/>
        </p:nvSpPr>
        <p:spPr>
          <a:xfrm>
            <a:off x="3960650" y="24125893"/>
            <a:ext cx="77938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>
                <a:latin typeface="Arial" panose="020B0604020202020204" pitchFamily="34" charset="0"/>
                <a:cs typeface="Arial" panose="020B0604020202020204" pitchFamily="34" charset="0"/>
              </a:rPr>
              <a:t>M9(UTM)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직사각형 78">
            <a:extLst>
              <a:ext uri="{FF2B5EF4-FFF2-40B4-BE49-F238E27FC236}">
                <a16:creationId xmlns:a16="http://schemas.microsoft.com/office/drawing/2014/main" id="{6A4C5FE4-0A83-4F9F-92B7-810B1B8F8033}"/>
              </a:ext>
            </a:extLst>
          </p:cNvPr>
          <p:cNvSpPr/>
          <p:nvPr/>
        </p:nvSpPr>
        <p:spPr>
          <a:xfrm>
            <a:off x="3796785" y="24383629"/>
            <a:ext cx="208550" cy="131489"/>
          </a:xfrm>
          <a:prstGeom prst="rect">
            <a:avLst/>
          </a:prstGeom>
          <a:solidFill>
            <a:srgbClr val="E1798E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EA79E465-734D-450D-9C08-00A3539B7714}"/>
              </a:ext>
            </a:extLst>
          </p:cNvPr>
          <p:cNvSpPr/>
          <p:nvPr/>
        </p:nvSpPr>
        <p:spPr>
          <a:xfrm>
            <a:off x="3960650" y="24315762"/>
            <a:ext cx="3802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100" b="1">
                <a:latin typeface="Arial" panose="020B0604020202020204" pitchFamily="34" charset="0"/>
                <a:cs typeface="Arial" panose="020B0604020202020204" pitchFamily="34" charset="0"/>
              </a:rPr>
              <a:t>M3</a:t>
            </a:r>
            <a:endParaRPr lang="ko-KR" alt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0953ABB7-3F19-4BE8-8012-7CB6AC7C67ED}"/>
              </a:ext>
            </a:extLst>
          </p:cNvPr>
          <p:cNvCxnSpPr>
            <a:cxnSpLocks/>
          </p:cNvCxnSpPr>
          <p:nvPr/>
        </p:nvCxnSpPr>
        <p:spPr>
          <a:xfrm>
            <a:off x="3893386" y="25950424"/>
            <a:ext cx="2192821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직사각형 81">
            <a:extLst>
              <a:ext uri="{FF2B5EF4-FFF2-40B4-BE49-F238E27FC236}">
                <a16:creationId xmlns:a16="http://schemas.microsoft.com/office/drawing/2014/main" id="{78EE4907-1E36-4924-AEB2-1025242EC07F}"/>
              </a:ext>
            </a:extLst>
          </p:cNvPr>
          <p:cNvSpPr/>
          <p:nvPr/>
        </p:nvSpPr>
        <p:spPr>
          <a:xfrm>
            <a:off x="4629486" y="25950424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123 </a:t>
            </a:r>
            <a:r>
              <a:rPr lang="en-US" altLang="ko-KR" sz="1400" b="1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ko-KR" sz="1400" b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3" name="직선 화살표 연결선 82">
            <a:extLst>
              <a:ext uri="{FF2B5EF4-FFF2-40B4-BE49-F238E27FC236}">
                <a16:creationId xmlns:a16="http://schemas.microsoft.com/office/drawing/2014/main" id="{9D8BA69D-1B83-4A32-BBC1-79041DF8DC4C}"/>
              </a:ext>
            </a:extLst>
          </p:cNvPr>
          <p:cNvCxnSpPr>
            <a:cxnSpLocks/>
          </p:cNvCxnSpPr>
          <p:nvPr/>
        </p:nvCxnSpPr>
        <p:spPr>
          <a:xfrm flipH="1">
            <a:off x="6208506" y="25089083"/>
            <a:ext cx="82703" cy="647161"/>
          </a:xfrm>
          <a:prstGeom prst="straightConnector1">
            <a:avLst/>
          </a:prstGeom>
          <a:ln w="190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직사각형 83">
            <a:extLst>
              <a:ext uri="{FF2B5EF4-FFF2-40B4-BE49-F238E27FC236}">
                <a16:creationId xmlns:a16="http://schemas.microsoft.com/office/drawing/2014/main" id="{BDF59297-5976-4FB0-8273-BC5A4584EB63}"/>
              </a:ext>
            </a:extLst>
          </p:cNvPr>
          <p:cNvSpPr/>
          <p:nvPr/>
        </p:nvSpPr>
        <p:spPr>
          <a:xfrm rot="16667250">
            <a:off x="6035831" y="25231931"/>
            <a:ext cx="66236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36 </a:t>
            </a:r>
            <a:r>
              <a:rPr lang="en-US" altLang="ko-KR" sz="1400" b="1" dirty="0">
                <a:latin typeface="Symbol" panose="05050102010706020507" pitchFamily="18" charset="2"/>
                <a:cs typeface="Times New Roman" panose="02020603050405020304" pitchFamily="18" charset="0"/>
              </a:rPr>
              <a:t>m</a:t>
            </a:r>
            <a:r>
              <a:rPr lang="en-US" altLang="ko-K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ko-KR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5" name="그림 84">
            <a:extLst>
              <a:ext uri="{FF2B5EF4-FFF2-40B4-BE49-F238E27FC236}">
                <a16:creationId xmlns:a16="http://schemas.microsoft.com/office/drawing/2014/main" id="{A7C62AA8-4225-4706-8BD0-6AB0944F1D2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4362" y="9524630"/>
            <a:ext cx="7630604" cy="2940962"/>
          </a:xfrm>
          <a:prstGeom prst="rect">
            <a:avLst/>
          </a:prstGeom>
        </p:spPr>
      </p:pic>
      <p:graphicFrame>
        <p:nvGraphicFramePr>
          <p:cNvPr id="86" name="표 33">
            <a:extLst>
              <a:ext uri="{FF2B5EF4-FFF2-40B4-BE49-F238E27FC236}">
                <a16:creationId xmlns:a16="http://schemas.microsoft.com/office/drawing/2014/main" id="{70ABFE87-714D-417A-9736-14B427BEE4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139794"/>
              </p:ext>
            </p:extLst>
          </p:nvPr>
        </p:nvGraphicFramePr>
        <p:xfrm>
          <a:off x="18048193" y="24572255"/>
          <a:ext cx="9277350" cy="59574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32768">
                  <a:extLst>
                    <a:ext uri="{9D8B030D-6E8A-4147-A177-3AD203B41FA5}">
                      <a16:colId xmlns:a16="http://schemas.microsoft.com/office/drawing/2014/main" val="1406476493"/>
                    </a:ext>
                  </a:extLst>
                </a:gridCol>
                <a:gridCol w="1507078">
                  <a:extLst>
                    <a:ext uri="{9D8B030D-6E8A-4147-A177-3AD203B41FA5}">
                      <a16:colId xmlns:a16="http://schemas.microsoft.com/office/drawing/2014/main" val="3160749281"/>
                    </a:ext>
                  </a:extLst>
                </a:gridCol>
                <a:gridCol w="1484376">
                  <a:extLst>
                    <a:ext uri="{9D8B030D-6E8A-4147-A177-3AD203B41FA5}">
                      <a16:colId xmlns:a16="http://schemas.microsoft.com/office/drawing/2014/main" val="2860593820"/>
                    </a:ext>
                  </a:extLst>
                </a:gridCol>
                <a:gridCol w="1484376">
                  <a:extLst>
                    <a:ext uri="{9D8B030D-6E8A-4147-A177-3AD203B41FA5}">
                      <a16:colId xmlns:a16="http://schemas.microsoft.com/office/drawing/2014/main" val="505736824"/>
                    </a:ext>
                  </a:extLst>
                </a:gridCol>
                <a:gridCol w="1484376">
                  <a:extLst>
                    <a:ext uri="{9D8B030D-6E8A-4147-A177-3AD203B41FA5}">
                      <a16:colId xmlns:a16="http://schemas.microsoft.com/office/drawing/2014/main" val="2583610537"/>
                    </a:ext>
                  </a:extLst>
                </a:gridCol>
                <a:gridCol w="1484376">
                  <a:extLst>
                    <a:ext uri="{9D8B030D-6E8A-4147-A177-3AD203B41FA5}">
                      <a16:colId xmlns:a16="http://schemas.microsoft.com/office/drawing/2014/main" val="3496102579"/>
                    </a:ext>
                  </a:extLst>
                </a:gridCol>
              </a:tblGrid>
              <a:tr h="562019">
                <a:tc gridSpan="6"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Comparison Table</a:t>
                      </a:r>
                      <a:endParaRPr lang="ko-KR" altLang="en-US" sz="2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5080802"/>
                  </a:ext>
                </a:extLst>
              </a:tr>
              <a:tr h="4528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Reference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This work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[1]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[2]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[3]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[4]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772516"/>
                  </a:ext>
                </a:extLst>
              </a:tr>
              <a:tr h="40472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Technology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65nm CMOS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65nm CMOS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65nm CMOS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65nm CMOS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130nm </a:t>
                      </a:r>
                      <a:r>
                        <a:rPr lang="en-US" altLang="ko-KR" sz="1800" b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SiGe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6670671"/>
                  </a:ext>
                </a:extLst>
              </a:tr>
              <a:tr h="708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Circuit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Amplifier+</a:t>
                      </a:r>
                    </a:p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Doubler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Combined doubler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Amplifier+ Mixer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Amplifier+ doubler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Amplifier+ doubler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0714740"/>
                  </a:ext>
                </a:extLst>
              </a:tr>
              <a:tr h="708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Center frequency (GHz)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247.5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296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2768447"/>
                  </a:ext>
                </a:extLst>
              </a:tr>
              <a:tr h="70827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3-dB BW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16.8 %</a:t>
                      </a:r>
                    </a:p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(44 GHz)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7.8 %</a:t>
                      </a:r>
                    </a:p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(19 GHz)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11 %</a:t>
                      </a:r>
                    </a:p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(26.4 GHz)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4.1 %</a:t>
                      </a:r>
                    </a:p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(8.0 GHz)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14.9 %</a:t>
                      </a:r>
                    </a:p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(44 GHz)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809695"/>
                  </a:ext>
                </a:extLst>
              </a:tr>
              <a:tr h="5751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Peak </a:t>
                      </a:r>
                      <a:r>
                        <a:rPr lang="en-US" altLang="ko-KR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ko-KR" sz="18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OUT</a:t>
                      </a:r>
                    </a:p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(dBm)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-3.8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-6.6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ko-KR" altLang="en-US" sz="1800" b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</a:t>
                      </a:r>
                      <a:r>
                        <a:rPr lang="en-US" altLang="ko-KR" sz="1800" b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EIRP</a:t>
                      </a:r>
                      <a:endParaRPr lang="ko-KR" altLang="en-US" sz="1800" b="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1.92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-0.9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151237"/>
                  </a:ext>
                </a:extLst>
              </a:tr>
              <a:tr h="62585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altLang="ko-KR" sz="1800" b="1" i="1" baseline="-25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</a:t>
                      </a:r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altLang="ko-KR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mW</a:t>
                      </a:r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71.3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0894055"/>
                  </a:ext>
                </a:extLst>
              </a:tr>
              <a:tr h="69425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DC-to-RF efficiency (%)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0.57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0.55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0.61</a:t>
                      </a:r>
                      <a:r>
                        <a:rPr lang="en-US" altLang="ko-KR" sz="1800" b="0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*EIRP</a:t>
                      </a:r>
                      <a:endParaRPr lang="ko-KR" altLang="en-US" sz="1800" b="0" baseline="30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1.62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9354441"/>
                  </a:ext>
                </a:extLst>
              </a:tr>
              <a:tr h="45284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Area (mm</a:t>
                      </a:r>
                      <a:r>
                        <a:rPr lang="en-US" altLang="ko-KR" sz="1800" b="1" baseline="30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altLang="ko-KR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ko-KR" alt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0.1296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0.0224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0.1764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0.223</a:t>
                      </a:r>
                      <a:endParaRPr lang="ko-KR" altLang="en-US" sz="1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493745"/>
                  </a:ext>
                </a:extLst>
              </a:tr>
            </a:tbl>
          </a:graphicData>
        </a:graphic>
      </p:graphicFrame>
      <p:sp>
        <p:nvSpPr>
          <p:cNvPr id="87" name="직사각형 86">
            <a:extLst>
              <a:ext uri="{FF2B5EF4-FFF2-40B4-BE49-F238E27FC236}">
                <a16:creationId xmlns:a16="http://schemas.microsoft.com/office/drawing/2014/main" id="{48D55468-C95B-49FE-B027-2E166013D1BB}"/>
              </a:ext>
            </a:extLst>
          </p:cNvPr>
          <p:cNvSpPr/>
          <p:nvPr/>
        </p:nvSpPr>
        <p:spPr>
          <a:xfrm>
            <a:off x="17858440" y="31626891"/>
            <a:ext cx="2094529" cy="557466"/>
          </a:xfrm>
          <a:prstGeom prst="rect">
            <a:avLst/>
          </a:prstGeom>
          <a:solidFill>
            <a:schemeClr val="bg1"/>
          </a:solidFill>
          <a:ln w="44450" cmpd="thickThin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Reference</a:t>
            </a:r>
            <a:endParaRPr lang="ko-KR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8" name="그림 87">
            <a:extLst>
              <a:ext uri="{FF2B5EF4-FFF2-40B4-BE49-F238E27FC236}">
                <a16:creationId xmlns:a16="http://schemas.microsoft.com/office/drawing/2014/main" id="{79E0E9B0-2D5F-4AB0-A5E7-046A5A7B3A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112459" y="13126506"/>
            <a:ext cx="4478083" cy="3482453"/>
          </a:xfrm>
          <a:prstGeom prst="rect">
            <a:avLst/>
          </a:prstGeom>
        </p:spPr>
      </p:pic>
      <p:pic>
        <p:nvPicPr>
          <p:cNvPr id="89" name="그림 88">
            <a:extLst>
              <a:ext uri="{FF2B5EF4-FFF2-40B4-BE49-F238E27FC236}">
                <a16:creationId xmlns:a16="http://schemas.microsoft.com/office/drawing/2014/main" id="{CCA7F177-F2B4-48B4-A2A4-E5FFECD8F00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125431" y="17274760"/>
            <a:ext cx="4454233" cy="3372808"/>
          </a:xfrm>
          <a:prstGeom prst="rect">
            <a:avLst/>
          </a:prstGeom>
        </p:spPr>
      </p:pic>
      <p:pic>
        <p:nvPicPr>
          <p:cNvPr id="90" name="그림 89">
            <a:extLst>
              <a:ext uri="{FF2B5EF4-FFF2-40B4-BE49-F238E27FC236}">
                <a16:creationId xmlns:a16="http://schemas.microsoft.com/office/drawing/2014/main" id="{710AB383-9361-498D-96EA-D0AF349928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745937" y="13185763"/>
            <a:ext cx="4463748" cy="3482454"/>
          </a:xfrm>
          <a:prstGeom prst="rect">
            <a:avLst/>
          </a:prstGeom>
        </p:spPr>
      </p:pic>
      <p:sp>
        <p:nvSpPr>
          <p:cNvPr id="92" name="Rectangle 41">
            <a:extLst>
              <a:ext uri="{FF2B5EF4-FFF2-40B4-BE49-F238E27FC236}">
                <a16:creationId xmlns:a16="http://schemas.microsoft.com/office/drawing/2014/main" id="{820D1540-E3C5-4B7E-8FBB-A72D27BB7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3386" y="3898490"/>
            <a:ext cx="23070540" cy="3176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5381" tIns="37690" rIns="75381" bIns="37690" anchor="ctr"/>
          <a:lstStyle/>
          <a:p>
            <a:pPr marL="454047" algn="ctr" eaLnBrk="0" fontAlgn="ctr" hangingPunct="0">
              <a:spcBef>
                <a:spcPct val="50000"/>
              </a:spcBef>
              <a:defRPr/>
            </a:pPr>
            <a:r>
              <a:rPr lang="en-US" altLang="ko-KR" sz="5000" b="1" spc="-9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65-nm CMOS Amplifier-Frequency Doubler Chain for 238 – 294 GHz</a:t>
            </a:r>
          </a:p>
          <a:p>
            <a:pPr marL="454047" algn="ctr" eaLnBrk="0" fontAlgn="ctr" hangingPunct="0">
              <a:spcBef>
                <a:spcPct val="50000"/>
              </a:spcBef>
              <a:defRPr/>
            </a:pPr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Junghwan Yoo, </a:t>
            </a:r>
            <a:r>
              <a:rPr lang="en-US" altLang="ko-KR" sz="5000" dirty="0" err="1">
                <a:latin typeface="Arial" panose="020B0604020202020204" pitchFamily="34" charset="0"/>
                <a:cs typeface="Arial" panose="020B0604020202020204" pitchFamily="34" charset="0"/>
              </a:rPr>
              <a:t>Doyoon</a:t>
            </a:r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 Kim, </a:t>
            </a:r>
            <a:r>
              <a:rPr lang="en-US" altLang="ko-KR" sz="5000" dirty="0" err="1">
                <a:latin typeface="Arial" panose="020B0604020202020204" pitchFamily="34" charset="0"/>
                <a:cs typeface="Arial" panose="020B0604020202020204" pitchFamily="34" charset="0"/>
              </a:rPr>
              <a:t>Wooyong</a:t>
            </a:r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5000" dirty="0" err="1">
                <a:latin typeface="Arial" panose="020B0604020202020204" pitchFamily="34" charset="0"/>
                <a:cs typeface="Arial" panose="020B0604020202020204" pitchFamily="34" charset="0"/>
              </a:rPr>
              <a:t>Keum</a:t>
            </a:r>
            <a:r>
              <a:rPr lang="en-US" altLang="ko-KR" sz="5000" dirty="0">
                <a:latin typeface="Arial" panose="020B0604020202020204" pitchFamily="34" charset="0"/>
                <a:cs typeface="Arial" panose="020B0604020202020204" pitchFamily="34" charset="0"/>
              </a:rPr>
              <a:t>, and Jae-Sung Rieh </a:t>
            </a:r>
            <a:br>
              <a:rPr lang="en-US" altLang="ko-KR" sz="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ko-KR" sz="5000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School of Electrical Engineering, Korea University, Seoul, Korea</a:t>
            </a:r>
            <a:endParaRPr lang="ko-KR" altLang="ko-KR" sz="5000" dirty="0"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6579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671</Words>
  <Application>Microsoft Office PowerPoint</Application>
  <PresentationFormat>사용자 지정</PresentationFormat>
  <Paragraphs>119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11" baseType="lpstr">
      <vt:lpstr>Adobe Caslon Pro</vt:lpstr>
      <vt:lpstr>Arial</vt:lpstr>
      <vt:lpstr>Arial</vt:lpstr>
      <vt:lpstr>Calibri</vt:lpstr>
      <vt:lpstr>Calibri Light</vt:lpstr>
      <vt:lpstr>Century Gothic</vt:lpstr>
      <vt:lpstr>Symbol</vt:lpstr>
      <vt:lpstr>Times New Roman</vt:lpstr>
      <vt:lpstr>Wingdings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Kim Hyangmi</dc:creator>
  <cp:lastModifiedBy>Kim Hyangmi</cp:lastModifiedBy>
  <cp:revision>11</cp:revision>
  <dcterms:created xsi:type="dcterms:W3CDTF">2022-06-29T07:45:31Z</dcterms:created>
  <dcterms:modified xsi:type="dcterms:W3CDTF">2022-08-12T03:15:52Z</dcterms:modified>
</cp:coreProperties>
</file>